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6" r:id="rId2"/>
    <p:sldId id="256" r:id="rId3"/>
    <p:sldId id="267" r:id="rId4"/>
    <p:sldId id="269" r:id="rId5"/>
    <p:sldId id="257" r:id="rId6"/>
    <p:sldId id="259" r:id="rId7"/>
    <p:sldId id="260" r:id="rId8"/>
    <p:sldId id="261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2113D1-49BE-49AE-AF39-9AA5449E1FFC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37D543-9C56-48B0-9CF9-499426CD36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03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37D543-9C56-48B0-9CF9-499426CD36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77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F4E4D-6DC3-1CC0-5836-FB3EB84E79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5ED34E-814C-56F2-21B5-E567A11B33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2BB0B-0DB9-77C9-67ED-2EA44A9FE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5CD2C-4943-1F15-D21F-F098F46BA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1EE87C-8918-1DCE-324F-E5E43C3CC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48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8331A-E0E8-AD92-45DD-1E345DA24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1EDD8-7DAF-2B6D-2A09-ED2F80A2B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BA8EE-DE6F-1798-C667-027FED4CA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4AE6E-3D61-E1DF-4E30-FE8992B8B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0E167-C2EB-6F3B-B5EB-938F8DF16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3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C9D46-6B59-80FE-34D0-38A2171337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A17368-3919-3FA6-8B2B-D2E130303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967A2-AAE9-EE99-4206-F605A93ED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E634E-6B43-842E-AF36-8D97170A6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2DA06-E130-966D-6A4C-2A43EA1C5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15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C3887-A818-C94E-637E-0CA4946ED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FB6B5-D9A3-2E59-EC9F-ABF440E3D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DFE29-4B38-5A5F-F42E-CF3C87E58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5FA06-7DC6-1F66-8844-4B7029A2C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40C1E-F952-B8AF-CFDA-6F8D819A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72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A7A3F-6D18-6692-EC76-D189B4FFF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C4F865-FF28-3D49-1A25-6D361CC50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CA086-7D96-D5BE-C653-82CCBDA3E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C1AE9-AC52-129D-8DC5-8857B8B92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2ECBC-FD5D-A462-13AC-5A334A3AB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403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D147-485F-0FC1-177A-88472CC86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B599D-D966-9230-FF56-7419239238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20B78-44F9-3AFC-F307-BBF5DD10A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A4638-3CB4-B440-91C2-577BD09EF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BA073-6F53-8574-F2DC-0407A3762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001B27-2062-7D36-A884-CDF647E02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06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4AF2F-6DAF-ABE9-BF20-AFBB338C8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F206F-F715-AE7F-9A04-857E75AB8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FA53CC-1379-261A-6C87-6EB32A68B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0E6F95-4473-137F-7B9A-640333AA65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0FB370-F659-4233-8562-A2476F1BD3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FFAD51-F166-D1FC-9726-B97095E5E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F19E90-2B33-AA8C-10BC-3E5DA58B0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FC52D0-8F45-1CB7-BE9F-61624FD91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45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BE112-C12C-EC1B-0C17-D57D05367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8FB805-419F-1F67-8E5D-0C2D927CA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2D630-4219-9319-BA00-6A83680F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0ABA16-6C97-4D74-0691-69F85B81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013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067F9-DD97-E136-38E8-EF900661E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4F5E80-A0DA-6784-88FA-3B5575C12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9E78-BB43-E968-EB05-229987035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65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61457-4CA6-C116-DB3E-F78985AC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92596-AC38-AB00-9C7B-3FAEE5D89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B83177-C4BC-009A-7E3F-9D5328342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C72370-7790-7634-2D93-093A3A85C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78C084-E0E3-D470-6F83-1BA4AC84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5FB7F5-D9C6-E17D-B305-9375327C9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806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C2DF0-8465-FE56-52A0-B19CAD3FF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D50372-45B1-4C73-A663-3432370C24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CD10F-58E7-E438-802D-8BD9CE337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9CCAB1-F043-C057-874F-9A74AD414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BFB76A-F283-E838-9FBD-D464A06DE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A343C0-87D3-B526-C112-2E22DF952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6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16DCF8-F550-AAB1-E237-82DCC6BC7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30E6B-E8ED-7032-E728-6C07D2D76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42950-C59A-069A-B0BD-8B3195947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E231D-A84D-4D7E-8F29-C035F2BA8E82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B1EC6-F35B-20F6-321B-D35A61C4A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DFDA8-801B-2649-F750-526F14A57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CB09B-E199-4B6E-9FA7-732F1B5E4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92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650" y="4333009"/>
            <a:ext cx="5268177" cy="1086237"/>
          </a:xfrm>
        </p:spPr>
        <p:txBody>
          <a:bodyPr>
            <a:noAutofit/>
          </a:bodyPr>
          <a:lstStyle/>
          <a:p>
            <a:pPr algn="l"/>
            <a:r>
              <a:rPr lang="en-US" sz="4000" b="1" dirty="0">
                <a:solidFill>
                  <a:srgbClr val="FFFFFF"/>
                </a:solidFill>
              </a:rPr>
              <a:t>Investment in the Stock Market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Sit Dolor Amet</a:t>
            </a:r>
          </a:p>
        </p:txBody>
      </p:sp>
      <p:pic>
        <p:nvPicPr>
          <p:cNvPr id="4" name="Picture 3" descr="extreme close up of line chart graphic">
            <a:extLst>
              <a:ext uri="{FF2B5EF4-FFF2-40B4-BE49-F238E27FC236}">
                <a16:creationId xmlns:a16="http://schemas.microsoft.com/office/drawing/2014/main" id="{A16DC92D-7C08-301C-1320-53830CD748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75A4573-3C8B-D8F6-42EE-F1023A975054}"/>
              </a:ext>
            </a:extLst>
          </p:cNvPr>
          <p:cNvSpPr/>
          <p:nvPr/>
        </p:nvSpPr>
        <p:spPr>
          <a:xfrm>
            <a:off x="3458919" y="3215871"/>
            <a:ext cx="8655908" cy="3642129"/>
          </a:xfrm>
          <a:prstGeom prst="rect">
            <a:avLst/>
          </a:prstGeom>
          <a:solidFill>
            <a:schemeClr val="tx1">
              <a:alpha val="89000"/>
            </a:schemeClr>
          </a:solidFill>
          <a:ln>
            <a:noFill/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188F14-7814-98B8-910A-6669C531F359}"/>
              </a:ext>
            </a:extLst>
          </p:cNvPr>
          <p:cNvSpPr txBox="1">
            <a:spLocks/>
          </p:cNvSpPr>
          <p:nvPr/>
        </p:nvSpPr>
        <p:spPr>
          <a:xfrm>
            <a:off x="3538112" y="4022898"/>
            <a:ext cx="8795361" cy="13963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C23C3C-C719-2D41-028E-B4C1BB72CEC6}"/>
              </a:ext>
            </a:extLst>
          </p:cNvPr>
          <p:cNvSpPr txBox="1"/>
          <p:nvPr/>
        </p:nvSpPr>
        <p:spPr>
          <a:xfrm>
            <a:off x="3901440" y="3686678"/>
            <a:ext cx="79756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Investment based on S&amp;P 500 : </a:t>
            </a:r>
          </a:p>
          <a:p>
            <a:r>
              <a:rPr lang="en-US" sz="38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is it too obvious to get rich?</a:t>
            </a:r>
          </a:p>
          <a:p>
            <a:endParaRPr lang="en-US" sz="3800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  <a:p>
            <a:r>
              <a:rPr lang="en-US" sz="22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DS 5610 | Exploratory Data Analysis </a:t>
            </a:r>
          </a:p>
          <a:p>
            <a:endParaRPr lang="en-US" sz="2200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extreme close up of line chart graphic">
            <a:extLst>
              <a:ext uri="{FF2B5EF4-FFF2-40B4-BE49-F238E27FC236}">
                <a16:creationId xmlns:a16="http://schemas.microsoft.com/office/drawing/2014/main" id="{7D44E2D1-3BCF-5111-3BD3-83F72E9C99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D84425-F5F4-8887-DFC9-53A1D1A3914D}"/>
              </a:ext>
            </a:extLst>
          </p:cNvPr>
          <p:cNvSpPr/>
          <p:nvPr/>
        </p:nvSpPr>
        <p:spPr>
          <a:xfrm>
            <a:off x="0" y="0"/>
            <a:ext cx="5837274" cy="6857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26D0B6-2A8E-5878-C4D6-49CC939925CE}"/>
              </a:ext>
            </a:extLst>
          </p:cNvPr>
          <p:cNvSpPr txBox="1"/>
          <p:nvPr/>
        </p:nvSpPr>
        <p:spPr>
          <a:xfrm>
            <a:off x="836845" y="205841"/>
            <a:ext cx="3040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Introduction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261068-F384-8B2D-4AD2-DDACE27E6552}"/>
              </a:ext>
            </a:extLst>
          </p:cNvPr>
          <p:cNvSpPr txBox="1"/>
          <p:nvPr/>
        </p:nvSpPr>
        <p:spPr>
          <a:xfrm>
            <a:off x="588544" y="1435956"/>
            <a:ext cx="4660186" cy="1942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    </a:t>
            </a:r>
            <a:r>
              <a:rPr lang="en-US" sz="2400" u="sng" dirty="0">
                <a:latin typeface="Century Gothic" panose="020B0502020202020204" pitchFamily="34" charset="0"/>
              </a:rPr>
              <a:t>S&amp;P 500 Index</a:t>
            </a:r>
            <a:r>
              <a:rPr lang="en-US" sz="2400" b="1" u="sng" dirty="0">
                <a:latin typeface="Century Gothic" panose="020B0502020202020204" pitchFamily="34" charset="0"/>
              </a:rPr>
              <a:t>:</a:t>
            </a:r>
          </a:p>
          <a:p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Tracks stock performance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Top 500 U.S. companies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Benchmark for U.S. equity market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9111FC-893B-1083-55FF-D1ED1E040098}"/>
              </a:ext>
            </a:extLst>
          </p:cNvPr>
          <p:cNvSpPr txBox="1"/>
          <p:nvPr/>
        </p:nvSpPr>
        <p:spPr>
          <a:xfrm>
            <a:off x="588543" y="4009035"/>
            <a:ext cx="5110507" cy="1942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entury Gothic" panose="020B0502020202020204" pitchFamily="34" charset="0"/>
              </a:rPr>
              <a:t>    </a:t>
            </a:r>
            <a:r>
              <a:rPr lang="en-US" sz="2400" u="sng" dirty="0">
                <a:latin typeface="Century Gothic" panose="020B0502020202020204" pitchFamily="34" charset="0"/>
              </a:rPr>
              <a:t>Motivation</a:t>
            </a:r>
            <a:r>
              <a:rPr lang="en-US" sz="2400" b="1" u="sng" dirty="0">
                <a:latin typeface="Century Gothic" panose="020B0502020202020204" pitchFamily="34" charset="0"/>
              </a:rPr>
              <a:t>:</a:t>
            </a:r>
          </a:p>
          <a:p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Identifying most profitable sectors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Historical trends as investment basis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Correlation with economic indicators</a:t>
            </a:r>
          </a:p>
        </p:txBody>
      </p:sp>
    </p:spTree>
    <p:extLst>
      <p:ext uri="{BB962C8B-B14F-4D97-AF65-F5344CB8AC3E}">
        <p14:creationId xmlns:p14="http://schemas.microsoft.com/office/powerpoint/2010/main" val="187257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extreme close up of line chart graphic">
            <a:extLst>
              <a:ext uri="{FF2B5EF4-FFF2-40B4-BE49-F238E27FC236}">
                <a16:creationId xmlns:a16="http://schemas.microsoft.com/office/drawing/2014/main" id="{7D44E2D1-3BCF-5111-3BD3-83F72E9C99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D84425-F5F4-8887-DFC9-53A1D1A3914D}"/>
              </a:ext>
            </a:extLst>
          </p:cNvPr>
          <p:cNvSpPr/>
          <p:nvPr/>
        </p:nvSpPr>
        <p:spPr>
          <a:xfrm>
            <a:off x="0" y="0"/>
            <a:ext cx="5837274" cy="6857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26D0B6-2A8E-5878-C4D6-49CC939925CE}"/>
              </a:ext>
            </a:extLst>
          </p:cNvPr>
          <p:cNvSpPr txBox="1"/>
          <p:nvPr/>
        </p:nvSpPr>
        <p:spPr>
          <a:xfrm>
            <a:off x="836845" y="205841"/>
            <a:ext cx="3040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Datasets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261068-F384-8B2D-4AD2-DDACE27E6552}"/>
              </a:ext>
            </a:extLst>
          </p:cNvPr>
          <p:cNvSpPr txBox="1"/>
          <p:nvPr/>
        </p:nvSpPr>
        <p:spPr>
          <a:xfrm>
            <a:off x="588544" y="1196360"/>
            <a:ext cx="5110506" cy="204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latin typeface="Century Gothic" panose="020B0502020202020204" pitchFamily="34" charset="0"/>
              </a:rPr>
              <a:t>Kaggle</a:t>
            </a:r>
          </a:p>
          <a:p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Panel Dataset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Timeline (2018 - 2023)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Company and sector wise monthly returns, stock volumes, prices etc.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772ED7-C89C-54AC-F4CF-4D7F4DB274A0}"/>
              </a:ext>
            </a:extLst>
          </p:cNvPr>
          <p:cNvSpPr txBox="1"/>
          <p:nvPr/>
        </p:nvSpPr>
        <p:spPr>
          <a:xfrm>
            <a:off x="588544" y="3606857"/>
            <a:ext cx="5110506" cy="784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 startAt="2"/>
            </a:pPr>
            <a:r>
              <a:rPr lang="en-US" sz="2400" dirty="0" err="1">
                <a:latin typeface="Century Gothic" panose="020B0502020202020204" pitchFamily="34" charset="0"/>
              </a:rPr>
              <a:t>yfinance</a:t>
            </a:r>
            <a:endParaRPr lang="en-US" sz="10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Overall stock performance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8E5CF1-710B-B621-6437-AC8275B8F1E8}"/>
              </a:ext>
            </a:extLst>
          </p:cNvPr>
          <p:cNvSpPr txBox="1"/>
          <p:nvPr/>
        </p:nvSpPr>
        <p:spPr>
          <a:xfrm>
            <a:off x="588544" y="4743977"/>
            <a:ext cx="5110506" cy="784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3.  Bureau of Labor Statistics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" panose="020B0502020202020204" pitchFamily="34" charset="0"/>
              </a:rPr>
              <a:t>Unemployment Rate</a:t>
            </a:r>
          </a:p>
        </p:txBody>
      </p:sp>
    </p:spTree>
    <p:extLst>
      <p:ext uri="{BB962C8B-B14F-4D97-AF65-F5344CB8AC3E}">
        <p14:creationId xmlns:p14="http://schemas.microsoft.com/office/powerpoint/2010/main" val="422394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650" y="4333009"/>
            <a:ext cx="5268177" cy="1086237"/>
          </a:xfrm>
        </p:spPr>
        <p:txBody>
          <a:bodyPr>
            <a:noAutofit/>
          </a:bodyPr>
          <a:lstStyle/>
          <a:p>
            <a:pPr algn="l"/>
            <a:r>
              <a:rPr lang="en-US" sz="4000" b="1" dirty="0">
                <a:solidFill>
                  <a:srgbClr val="FFFFFF"/>
                </a:solidFill>
              </a:rPr>
              <a:t>Investment in the Stock Market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Sit Dolor Amet</a:t>
            </a:r>
          </a:p>
        </p:txBody>
      </p:sp>
      <p:pic>
        <p:nvPicPr>
          <p:cNvPr id="4" name="Picture 3" descr="extreme close up of line chart graphic">
            <a:extLst>
              <a:ext uri="{FF2B5EF4-FFF2-40B4-BE49-F238E27FC236}">
                <a16:creationId xmlns:a16="http://schemas.microsoft.com/office/drawing/2014/main" id="{A16DC92D-7C08-301C-1320-53830CD748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E188F14-7814-98B8-910A-6669C531F359}"/>
              </a:ext>
            </a:extLst>
          </p:cNvPr>
          <p:cNvSpPr txBox="1">
            <a:spLocks/>
          </p:cNvSpPr>
          <p:nvPr/>
        </p:nvSpPr>
        <p:spPr>
          <a:xfrm>
            <a:off x="3538112" y="4022898"/>
            <a:ext cx="8795361" cy="13963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600" b="1" dirty="0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5E025E-41A7-84D2-7FCF-AFA710DE2154}"/>
              </a:ext>
            </a:extLst>
          </p:cNvPr>
          <p:cNvSpPr/>
          <p:nvPr/>
        </p:nvSpPr>
        <p:spPr>
          <a:xfrm>
            <a:off x="0" y="3593804"/>
            <a:ext cx="12192000" cy="3264185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576223-8F4A-6D50-B3BB-7DB2AF45CFC1}"/>
              </a:ext>
            </a:extLst>
          </p:cNvPr>
          <p:cNvSpPr txBox="1"/>
          <p:nvPr/>
        </p:nvSpPr>
        <p:spPr>
          <a:xfrm>
            <a:off x="894997" y="4617234"/>
            <a:ext cx="47772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>
                <a:latin typeface="Century Gothic" panose="020B0502020202020204" pitchFamily="34" charset="0"/>
              </a:rPr>
              <a:t>Exploratory</a:t>
            </a:r>
          </a:p>
          <a:p>
            <a:r>
              <a:rPr lang="en-US" sz="3800" b="1" dirty="0">
                <a:latin typeface="Century Gothic" panose="020B0502020202020204" pitchFamily="34" charset="0"/>
              </a:rPr>
              <a:t>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87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hart with different colored bars&#10;&#10;Description automatically generated">
            <a:extLst>
              <a:ext uri="{FF2B5EF4-FFF2-40B4-BE49-F238E27FC236}">
                <a16:creationId xmlns:a16="http://schemas.microsoft.com/office/drawing/2014/main" id="{16FFE187-F77B-F3EB-82BF-153B323CA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21" y="168870"/>
            <a:ext cx="10845209" cy="4634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A32509-8CE2-342C-CE25-CDECADD67809}"/>
              </a:ext>
            </a:extLst>
          </p:cNvPr>
          <p:cNvSpPr txBox="1"/>
          <p:nvPr/>
        </p:nvSpPr>
        <p:spPr>
          <a:xfrm>
            <a:off x="852584" y="4966349"/>
            <a:ext cx="6829437" cy="1286186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High trade volume ≠ High company count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Possible larger firms’ dominance in trading activity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Diversity between top companies of the U.S.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D832C7-0614-1C68-8BDE-58273F4002DF}"/>
              </a:ext>
            </a:extLst>
          </p:cNvPr>
          <p:cNvCxnSpPr>
            <a:cxnSpLocks/>
          </p:cNvCxnSpPr>
          <p:nvPr/>
        </p:nvCxnSpPr>
        <p:spPr>
          <a:xfrm flipH="1">
            <a:off x="4016828" y="1251857"/>
            <a:ext cx="3004458" cy="1502229"/>
          </a:xfrm>
          <a:prstGeom prst="straightConnector1">
            <a:avLst/>
          </a:prstGeom>
          <a:ln w="28575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E2B9A3-4098-9C9C-5B32-1DA98170896E}"/>
              </a:ext>
            </a:extLst>
          </p:cNvPr>
          <p:cNvCxnSpPr>
            <a:cxnSpLocks/>
          </p:cNvCxnSpPr>
          <p:nvPr/>
        </p:nvCxnSpPr>
        <p:spPr>
          <a:xfrm flipH="1" flipV="1">
            <a:off x="4005943" y="2438400"/>
            <a:ext cx="3254828" cy="1796143"/>
          </a:xfrm>
          <a:prstGeom prst="straightConnector1">
            <a:avLst/>
          </a:prstGeom>
          <a:ln w="28575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art with colorful circles and numbers&#10;&#10;Description automatically generated">
            <a:extLst>
              <a:ext uri="{FF2B5EF4-FFF2-40B4-BE49-F238E27FC236}">
                <a16:creationId xmlns:a16="http://schemas.microsoft.com/office/drawing/2014/main" id="{70A8A29D-F5E5-036A-ABC8-03D0C392C2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565" y="243028"/>
            <a:ext cx="7013675" cy="506009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B0AB445-4A87-9249-FD6C-67309A7FCF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38075"/>
              </p:ext>
            </p:extLst>
          </p:nvPr>
        </p:nvGraphicFramePr>
        <p:xfrm>
          <a:off x="220822" y="243028"/>
          <a:ext cx="4733950" cy="482236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395327">
                  <a:extLst>
                    <a:ext uri="{9D8B030D-6E8A-4147-A177-3AD203B41FA5}">
                      <a16:colId xmlns:a16="http://schemas.microsoft.com/office/drawing/2014/main" val="3295097788"/>
                    </a:ext>
                  </a:extLst>
                </a:gridCol>
                <a:gridCol w="1052623">
                  <a:extLst>
                    <a:ext uri="{9D8B030D-6E8A-4147-A177-3AD203B41FA5}">
                      <a16:colId xmlns:a16="http://schemas.microsoft.com/office/drawing/2014/main" val="2200225983"/>
                    </a:ext>
                  </a:extLst>
                </a:gridCol>
                <a:gridCol w="1137684">
                  <a:extLst>
                    <a:ext uri="{9D8B030D-6E8A-4147-A177-3AD203B41FA5}">
                      <a16:colId xmlns:a16="http://schemas.microsoft.com/office/drawing/2014/main" val="40708505"/>
                    </a:ext>
                  </a:extLst>
                </a:gridCol>
                <a:gridCol w="1148316">
                  <a:extLst>
                    <a:ext uri="{9D8B030D-6E8A-4147-A177-3AD203B41FA5}">
                      <a16:colId xmlns:a16="http://schemas.microsoft.com/office/drawing/2014/main" val="1532118627"/>
                    </a:ext>
                  </a:extLst>
                </a:gridCol>
              </a:tblGrid>
              <a:tr h="6034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GICS Sector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Profitability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Number of Companies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Shares Traded (Billions)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6459089"/>
                  </a:ext>
                </a:extLst>
              </a:tr>
              <a:tr h="3640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Energy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4.79%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54.70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30850254"/>
                  </a:ext>
                </a:extLst>
              </a:tr>
              <a:tr h="34024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Utilities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0.70%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26.82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12036917"/>
                  </a:ext>
                </a:extLst>
              </a:tr>
              <a:tr h="4042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Consumer Staples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0.35%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37.07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03911697"/>
                  </a:ext>
                </a:extLst>
              </a:tr>
              <a:tr h="36125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Materials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-0.41%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22.36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75649151"/>
                  </a:ext>
                </a:extLst>
              </a:tr>
              <a:tr h="382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Industrials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-0.46%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53.32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56717460"/>
                  </a:ext>
                </a:extLst>
              </a:tr>
              <a:tr h="42530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Financials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-0.54%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79.44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24684762"/>
                  </a:ext>
                </a:extLst>
              </a:tr>
              <a:tr h="39340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Health Care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-0.61%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46.85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95768266"/>
                  </a:ext>
                </a:extLst>
              </a:tr>
              <a:tr h="4678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Information Technology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-1.77%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129.42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99199727"/>
                  </a:ext>
                </a:extLst>
              </a:tr>
              <a:tr h="399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Consumer Discretionary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-1.85%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113.44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69262360"/>
                  </a:ext>
                </a:extLst>
              </a:tr>
              <a:tr h="301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Real Estate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-2.01%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30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18.04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62024511"/>
                  </a:ext>
                </a:extLst>
              </a:tr>
              <a:tr h="37796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Communication Services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-2.57%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24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74.14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511114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361E5AA-8996-1E62-AF1E-F3638584E594}"/>
              </a:ext>
            </a:extLst>
          </p:cNvPr>
          <p:cNvSpPr txBox="1"/>
          <p:nvPr/>
        </p:nvSpPr>
        <p:spPr>
          <a:xfrm>
            <a:off x="563226" y="5368438"/>
            <a:ext cx="10513622" cy="1285288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Energy Sector: high profitability, fewer companies, medium trade volume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Century Gothic" panose="020B0502020202020204" pitchFamily="34" charset="0"/>
              </a:rPr>
              <a:t>  Information Technology</a:t>
            </a:r>
            <a:r>
              <a:rPr lang="en-US" b="1" dirty="0">
                <a:latin typeface="Century Gothic" panose="020B0502020202020204" pitchFamily="34" charset="0"/>
              </a:rPr>
              <a:t>:</a:t>
            </a:r>
            <a:r>
              <a:rPr lang="en-US" dirty="0">
                <a:latin typeface="Century Gothic" panose="020B0502020202020204" pitchFamily="34" charset="0"/>
              </a:rPr>
              <a:t> low profitability, numerous companies, high trade volume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Century Gothic" panose="020B0502020202020204" pitchFamily="34" charset="0"/>
              </a:rPr>
              <a:t>  </a:t>
            </a:r>
            <a:r>
              <a:rPr lang="en-US" dirty="0">
                <a:latin typeface="Century Gothic" panose="020B0502020202020204" pitchFamily="34" charset="0"/>
              </a:rPr>
              <a:t>Difference in profitability among sectors in a particular year</a:t>
            </a:r>
            <a:endParaRPr lang="en-US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14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hart with numbers and a yellow square&#10;&#10;Description automatically generated">
            <a:extLst>
              <a:ext uri="{FF2B5EF4-FFF2-40B4-BE49-F238E27FC236}">
                <a16:creationId xmlns:a16="http://schemas.microsoft.com/office/drawing/2014/main" id="{71B94356-D9C7-622E-6B1A-193C8CC06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86" y="904818"/>
            <a:ext cx="7232752" cy="50483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508005-6C28-8815-D5A7-1111B9DD735E}"/>
              </a:ext>
            </a:extLst>
          </p:cNvPr>
          <p:cNvSpPr txBox="1"/>
          <p:nvPr/>
        </p:nvSpPr>
        <p:spPr>
          <a:xfrm>
            <a:off x="7731850" y="1181157"/>
            <a:ext cx="4229779" cy="4108176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Century Gothic" panose="020B0502020202020204" pitchFamily="34" charset="0"/>
              </a:rPr>
              <a:t>Market Unpredictable: </a:t>
            </a:r>
            <a:r>
              <a:rPr lang="en-US" sz="1600" dirty="0">
                <a:latin typeface="Century Gothic" panose="020B0502020202020204" pitchFamily="34" charset="0"/>
              </a:rPr>
              <a:t>Recent profits in sectors like Energy don't guarantee future success</a:t>
            </a:r>
          </a:p>
          <a:p>
            <a:pPr>
              <a:lnSpc>
                <a:spcPct val="150000"/>
              </a:lnSpc>
            </a:pPr>
            <a:endParaRPr lang="en-US" sz="1600" dirty="0"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Century Gothic" panose="020B0502020202020204" pitchFamily="34" charset="0"/>
              </a:rPr>
              <a:t>Quick Changes: </a:t>
            </a:r>
            <a:r>
              <a:rPr lang="en-US" sz="1600" dirty="0">
                <a:latin typeface="Century Gothic" panose="020B0502020202020204" pitchFamily="34" charset="0"/>
              </a:rPr>
              <a:t>Sectors can shift quickly, as seen with Real Estate's drop after a profitable year</a:t>
            </a:r>
          </a:p>
          <a:p>
            <a:pPr>
              <a:lnSpc>
                <a:spcPct val="150000"/>
              </a:lnSpc>
            </a:pPr>
            <a:endParaRPr lang="en-US" sz="1600" dirty="0"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dirty="0">
                <a:latin typeface="Century Gothic" panose="020B0502020202020204" pitchFamily="34" charset="0"/>
              </a:rPr>
              <a:t>Investment Caution</a:t>
            </a:r>
            <a:r>
              <a:rPr lang="en-US" sz="1600" dirty="0">
                <a:latin typeface="Century Gothic" panose="020B0502020202020204" pitchFamily="34" charset="0"/>
              </a:rPr>
              <a:t>: Relying solely on past performance is risky due to many influencing factors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B4B964-EA26-4735-4C34-995987DA7F1D}"/>
              </a:ext>
            </a:extLst>
          </p:cNvPr>
          <p:cNvSpPr/>
          <p:nvPr/>
        </p:nvSpPr>
        <p:spPr>
          <a:xfrm>
            <a:off x="1368163" y="2346251"/>
            <a:ext cx="5232017" cy="42530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EDB871-099A-5CAD-2619-9AF76742B6EC}"/>
              </a:ext>
            </a:extLst>
          </p:cNvPr>
          <p:cNvSpPr/>
          <p:nvPr/>
        </p:nvSpPr>
        <p:spPr>
          <a:xfrm>
            <a:off x="1368163" y="4690690"/>
            <a:ext cx="5232018" cy="42530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5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aph of a graph showing the difference between unemployment and unemployment&#10;&#10;Description automatically generated with medium confidence">
            <a:extLst>
              <a:ext uri="{FF2B5EF4-FFF2-40B4-BE49-F238E27FC236}">
                <a16:creationId xmlns:a16="http://schemas.microsoft.com/office/drawing/2014/main" id="{10B9A198-72E6-1986-5CD5-4457FD29C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074" y="97974"/>
            <a:ext cx="8539851" cy="490050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FAC6A24-424D-BCDD-3236-511A055D2576}"/>
              </a:ext>
            </a:extLst>
          </p:cNvPr>
          <p:cNvGrpSpPr/>
          <p:nvPr/>
        </p:nvGrpSpPr>
        <p:grpSpPr>
          <a:xfrm>
            <a:off x="887165" y="5280183"/>
            <a:ext cx="7739756" cy="1594617"/>
            <a:chOff x="887165" y="5062467"/>
            <a:chExt cx="7739756" cy="159461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44619A-099F-8A4F-A167-4B3C8B2FC3BB}"/>
                </a:ext>
              </a:extLst>
            </p:cNvPr>
            <p:cNvSpPr txBox="1"/>
            <p:nvPr/>
          </p:nvSpPr>
          <p:spPr>
            <a:xfrm>
              <a:off x="887165" y="5062467"/>
              <a:ext cx="5350349" cy="129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q"/>
              </a:pPr>
              <a:r>
                <a:rPr lang="en-US" u="sng" dirty="0">
                  <a:latin typeface="Century Gothic" panose="020B0502020202020204" pitchFamily="34" charset="0"/>
                </a:rPr>
                <a:t> </a:t>
              </a:r>
              <a:r>
                <a:rPr lang="en-US" b="1" u="sng" dirty="0">
                  <a:latin typeface="Century Gothic" panose="020B0502020202020204" pitchFamily="34" charset="0"/>
                </a:rPr>
                <a:t>S&amp;P 500 VS Unemployment Rate</a:t>
              </a:r>
            </a:p>
            <a:p>
              <a:endParaRPr lang="en-US" sz="1600" dirty="0">
                <a:latin typeface="Century Gothic" panose="020B0502020202020204" pitchFamily="34" charset="0"/>
              </a:endParaRP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latin typeface="Century Gothic" panose="020B0502020202020204" pitchFamily="34" charset="0"/>
                </a:rPr>
                <a:t>Weak negative correlation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>
                  <a:latin typeface="Century Gothic" panose="020B0502020202020204" pitchFamily="34" charset="0"/>
                </a:rPr>
                <a:t>      (Pearson Correlation Co-efficient = -0.276)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8E668CC-E50E-C403-AC73-8DEE9BFD5A93}"/>
                </a:ext>
              </a:extLst>
            </p:cNvPr>
            <p:cNvSpPr txBox="1"/>
            <p:nvPr/>
          </p:nvSpPr>
          <p:spPr>
            <a:xfrm>
              <a:off x="5295892" y="5595255"/>
              <a:ext cx="3331029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latin typeface="Century Gothic" panose="020B0502020202020204" pitchFamily="34" charset="0"/>
                </a:rPr>
                <a:t>Statistically significant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>
                  <a:latin typeface="Century Gothic" panose="020B0502020202020204" pitchFamily="34" charset="0"/>
                </a:rPr>
                <a:t>      (P value = 7.652 e-07)</a:t>
              </a:r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66591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extreme close up of line chart graphic">
            <a:extLst>
              <a:ext uri="{FF2B5EF4-FFF2-40B4-BE49-F238E27FC236}">
                <a16:creationId xmlns:a16="http://schemas.microsoft.com/office/drawing/2014/main" id="{7D44E2D1-3BCF-5111-3BD3-83F72E9C99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2D84425-F5F4-8887-DFC9-53A1D1A3914D}"/>
              </a:ext>
            </a:extLst>
          </p:cNvPr>
          <p:cNvSpPr/>
          <p:nvPr/>
        </p:nvSpPr>
        <p:spPr>
          <a:xfrm>
            <a:off x="0" y="0"/>
            <a:ext cx="6803571" cy="6857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26D0B6-2A8E-5878-C4D6-49CC939925CE}"/>
              </a:ext>
            </a:extLst>
          </p:cNvPr>
          <p:cNvSpPr txBox="1"/>
          <p:nvPr/>
        </p:nvSpPr>
        <p:spPr>
          <a:xfrm>
            <a:off x="836844" y="205841"/>
            <a:ext cx="3664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Key Takeaways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9111FC-893B-1083-55FF-D1ED1E040098}"/>
              </a:ext>
            </a:extLst>
          </p:cNvPr>
          <p:cNvSpPr txBox="1"/>
          <p:nvPr/>
        </p:nvSpPr>
        <p:spPr>
          <a:xfrm>
            <a:off x="363383" y="1367435"/>
            <a:ext cx="6027257" cy="3611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High profitability of the energy sector in recent years</a:t>
            </a:r>
          </a:p>
          <a:p>
            <a:pPr>
              <a:lnSpc>
                <a:spcPct val="150000"/>
              </a:lnSpc>
            </a:pPr>
            <a:endParaRPr lang="en-US" sz="5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Substantial fluctuation in profitability across different sectors in different years</a:t>
            </a:r>
          </a:p>
          <a:p>
            <a:pPr>
              <a:lnSpc>
                <a:spcPct val="150000"/>
              </a:lnSpc>
            </a:pPr>
            <a:endParaRPr lang="en-US" sz="5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Investment decisions are challenging</a:t>
            </a:r>
          </a:p>
          <a:p>
            <a:pPr>
              <a:lnSpc>
                <a:spcPct val="150000"/>
              </a:lnSpc>
            </a:pPr>
            <a:endParaRPr lang="en-US" sz="500" dirty="0">
              <a:latin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Close connection between stock market and unemployment rate</a:t>
            </a:r>
          </a:p>
        </p:txBody>
      </p:sp>
    </p:spTree>
    <p:extLst>
      <p:ext uri="{BB962C8B-B14F-4D97-AF65-F5344CB8AC3E}">
        <p14:creationId xmlns:p14="http://schemas.microsoft.com/office/powerpoint/2010/main" val="3263052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</TotalTime>
  <Words>371</Words>
  <Application>Microsoft Office PowerPoint</Application>
  <PresentationFormat>Widescreen</PresentationFormat>
  <Paragraphs>105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Wingdings</vt:lpstr>
      <vt:lpstr>Office Theme</vt:lpstr>
      <vt:lpstr>Investment in the Stock Market</vt:lpstr>
      <vt:lpstr>PowerPoint Presentation</vt:lpstr>
      <vt:lpstr>PowerPoint Presentation</vt:lpstr>
      <vt:lpstr>Investment in the Stock Market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Faisal Mashrur</dc:creator>
  <cp:lastModifiedBy>Faisal Mashrur</cp:lastModifiedBy>
  <cp:revision>70</cp:revision>
  <dcterms:created xsi:type="dcterms:W3CDTF">2023-11-05T23:05:22Z</dcterms:created>
  <dcterms:modified xsi:type="dcterms:W3CDTF">2023-11-07T19:01:08Z</dcterms:modified>
</cp:coreProperties>
</file>

<file path=docProps/thumbnail.jpeg>
</file>